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42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 algn="ctr">
              <a:defRPr/>
            </a:pPr>
            <a:r>
              <a:rPr lang="ru-RU"/>
              <a:t>Диагностика на начало учебного года</a:t>
            </a:r>
          </a:p>
        </c:rich>
      </c:tx>
      <c:layout>
        <c:manualLayout>
          <c:xMode val="edge"/>
          <c:yMode val="edge"/>
          <c:x val="0.10002314814814812"/>
          <c:y val="2.380952380952382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Младшая группа</c:v>
                </c:pt>
                <c:pt idx="1">
                  <c:v>Средняя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55.65</c:v>
                </c:pt>
                <c:pt idx="1">
                  <c:v>51.78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Младшая группа</c:v>
                </c:pt>
                <c:pt idx="1">
                  <c:v>Средняя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44.35</c:v>
                </c:pt>
                <c:pt idx="1">
                  <c:v>48.220000000000013</c:v>
                </c:pt>
              </c:numCache>
            </c:numRef>
          </c:val>
        </c:ser>
        <c:gapWidth val="75"/>
        <c:overlap val="-25"/>
        <c:axId val="75440128"/>
        <c:axId val="75441664"/>
      </c:barChart>
      <c:catAx>
        <c:axId val="75440128"/>
        <c:scaling>
          <c:orientation val="minMax"/>
        </c:scaling>
        <c:axPos val="b"/>
        <c:majorTickMark val="none"/>
        <c:tickLblPos val="nextTo"/>
        <c:crossAx val="75441664"/>
        <c:crosses val="autoZero"/>
        <c:auto val="1"/>
        <c:lblAlgn val="ctr"/>
        <c:lblOffset val="100"/>
      </c:catAx>
      <c:valAx>
        <c:axId val="754416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544012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/>
              <a:t>Диагностика</a:t>
            </a:r>
            <a:r>
              <a:rPr lang="ru-RU" baseline="0"/>
              <a:t> на конец учебного года</a:t>
            </a:r>
            <a:endParaRPr lang="ru-R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Младшая группа</c:v>
                </c:pt>
                <c:pt idx="1">
                  <c:v>Средняя группа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31.36</c:v>
                </c:pt>
                <c:pt idx="1">
                  <c:v>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Младшая группа</c:v>
                </c:pt>
                <c:pt idx="1">
                  <c:v>Средняя группа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50</c:v>
                </c:pt>
                <c:pt idx="1">
                  <c:v>44.7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Младшая группа</c:v>
                </c:pt>
                <c:pt idx="1">
                  <c:v>Средняя группа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18.64</c:v>
                </c:pt>
                <c:pt idx="1">
                  <c:v>10.9</c:v>
                </c:pt>
              </c:numCache>
            </c:numRef>
          </c:val>
        </c:ser>
        <c:gapWidth val="75"/>
        <c:overlap val="-25"/>
        <c:axId val="89867392"/>
        <c:axId val="89868928"/>
      </c:barChart>
      <c:catAx>
        <c:axId val="89867392"/>
        <c:scaling>
          <c:orientation val="minMax"/>
        </c:scaling>
        <c:axPos val="b"/>
        <c:majorTickMark val="none"/>
        <c:tickLblPos val="nextTo"/>
        <c:crossAx val="89868928"/>
        <c:crosses val="autoZero"/>
        <c:auto val="1"/>
        <c:lblAlgn val="ctr"/>
        <c:lblOffset val="100"/>
      </c:catAx>
      <c:valAx>
        <c:axId val="898689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986739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36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795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88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7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5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51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15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43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9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8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BA85-7FAD-4E85-940E-D75D7B371453}" type="datetimeFigureOut">
              <a:rPr lang="ru-RU" smtClean="0"/>
              <a:pPr/>
              <a:t>21.06.2015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4A20-4191-4142-994E-0C156B3AB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72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2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ПОРТФОЛИО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50825" y="1700213"/>
            <a:ext cx="85328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400" b="1" dirty="0" smtClean="0">
              <a:solidFill>
                <a:srgbClr val="045C04"/>
              </a:solidFill>
              <a:latin typeface="Monotype Corsiva" pitchFamily="66" charset="0"/>
            </a:endParaRPr>
          </a:p>
          <a:p>
            <a:pPr algn="ctr"/>
            <a:endParaRPr lang="ru-RU" sz="4400" b="1" dirty="0">
              <a:solidFill>
                <a:srgbClr val="045C04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4376" y="1813822"/>
            <a:ext cx="61436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45C04"/>
                </a:solidFill>
                <a:latin typeface="Times New Roman" pitchFamily="18" charset="0"/>
                <a:cs typeface="Times New Roman" pitchFamily="18" charset="0"/>
              </a:rPr>
              <a:t>Щекотихиной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Валентины Петровны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№20 »г.Орел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78225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5" descr="40e233253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8344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714356"/>
            <a:ext cx="67866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90000"/>
                </a:solidFill>
                <a:latin typeface="Book Antiqua" pitchFamily="18" charset="0"/>
              </a:rPr>
              <a:t>Достижения воспитанников</a:t>
            </a: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214414" y="1357298"/>
          <a:ext cx="3532869" cy="4981599"/>
        </p:xfrm>
        <a:graphic>
          <a:graphicData uri="http://schemas.openxmlformats.org/presentationml/2006/ole">
            <p:oleObj spid="_x0000_s1025" name="Acrobat Document" r:id="rId4" imgW="5667139" imgH="8019997" progId="AcroExch.Document.11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57752" y="1357298"/>
          <a:ext cx="3571900" cy="5044207"/>
        </p:xfrm>
        <a:graphic>
          <a:graphicData uri="http://schemas.openxmlformats.org/presentationml/2006/ole">
            <p:oleObj spid="_x0000_s1027" name="Acrobat Document" r:id="rId5" imgW="5667139" imgH="8019997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" name="Picture 5" descr="40e23325333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428604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90000"/>
                </a:solidFill>
                <a:latin typeface="Book Antiqua" pitchFamily="18" charset="0"/>
              </a:rPr>
              <a:t>Благодарственные письма</a:t>
            </a:r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</p:txBody>
      </p:sp>
      <p:pic>
        <p:nvPicPr>
          <p:cNvPr id="23554" name="Picture 2" descr="F:\Новая папка (3)петровна22\751_1206\IMG_1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3375446" cy="4500595"/>
          </a:xfrm>
          <a:prstGeom prst="rect">
            <a:avLst/>
          </a:prstGeom>
          <a:noFill/>
        </p:spPr>
      </p:pic>
      <p:pic>
        <p:nvPicPr>
          <p:cNvPr id="23555" name="Picture 3" descr="F:\Новая папка (3)петровна22\751_1206\IMG_12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00174"/>
            <a:ext cx="332186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" name="Picture 5" descr="40e23325333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9497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8" y="785813"/>
            <a:ext cx="542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latin typeface="Monotype Corsiva" pitchFamily="66" charset="0"/>
              </a:rPr>
              <a:t>Общие сведения</a:t>
            </a:r>
            <a:endParaRPr lang="ru-RU" sz="36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56100" y="1628800"/>
            <a:ext cx="4320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1" descr="C:\Users\User\Desktop\Новая папка (3)петровна\IMG_0801.JPG"/>
          <p:cNvPicPr>
            <a:picLocks noChangeAspect="1" noChangeArrowheads="1"/>
          </p:cNvPicPr>
          <p:nvPr/>
        </p:nvPicPr>
        <p:blipFill>
          <a:blip r:embed="rId3" cstate="print"/>
          <a:srcRect l="3221" r="-5018"/>
          <a:stretch>
            <a:fillRect/>
          </a:stretch>
        </p:blipFill>
        <p:spPr bwMode="auto">
          <a:xfrm>
            <a:off x="1000100" y="1714488"/>
            <a:ext cx="4071966" cy="37862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6314" y="2000240"/>
            <a:ext cx="32147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Щекотихина Валентина Петровна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«Воспитатель дошкольных учреждений»</a:t>
            </a:r>
          </a:p>
          <a:p>
            <a:r>
              <a:rPr lang="ru-RU" sz="2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Окончила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Мезенское педагогическое училище в 1995г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436625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</a:rPr>
              <a:t>Мой девиз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«… как прошло детство, кто вел ребенка за руку в детские годы, что вошло в разум и сердце из окружающего мира – от этого в решающей степени зависит, каким человеком станет сегодняшний малыш»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(Сухомлинский В.А)</a:t>
            </a:r>
          </a:p>
        </p:txBody>
      </p:sp>
    </p:spTree>
    <p:extLst>
      <p:ext uri="{BB962C8B-B14F-4D97-AF65-F5344CB8AC3E}">
        <p14:creationId xmlns="" xmlns:p14="http://schemas.microsoft.com/office/powerpoint/2010/main" val="2601480314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Мое педагогическое кредо</a:t>
            </a: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2988" y="1125538"/>
            <a:ext cx="7088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« Педагог – он вечно созидатель.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Я педагог, наставник, воспитатель.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Monotype Corsiva" pitchFamily="66" charset="0"/>
              </a:rPr>
              <a:t>За что благодарю свою судьбу».</a:t>
            </a:r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194992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8" y="785813"/>
            <a:ext cx="5429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Профессиональная деятельность</a:t>
            </a:r>
          </a:p>
          <a:p>
            <a:pPr algn="ctr"/>
            <a:endParaRPr lang="ru-RU" sz="36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graphicFrame>
        <p:nvGraphicFramePr>
          <p:cNvPr id="14" name="Group 140"/>
          <p:cNvGraphicFramePr>
            <a:graphicFrameLocks noGrp="1"/>
          </p:cNvGraphicFramePr>
          <p:nvPr/>
        </p:nvGraphicFramePr>
        <p:xfrm>
          <a:off x="1214414" y="1357298"/>
          <a:ext cx="7127875" cy="4993005"/>
        </p:xfrm>
        <a:graphic>
          <a:graphicData uri="http://schemas.openxmlformats.org/drawingml/2006/table">
            <a:tbl>
              <a:tblPr/>
              <a:tblGrid>
                <a:gridCol w="2447925"/>
                <a:gridCol w="4679950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  использования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Игровая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Непосредственная образовательная деятельность, утренняя гимнастика, развлечения, труд, прогулка, повседневная бытовая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 технологии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Дыхательная и офтальмологическая гимнастики,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ароматерапия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игровой и точечный массаж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динамические паузы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игровой обучающей ситуации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Предполагает наличие сюжета по ходу которого дети решают проблемные задачи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проектного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метода проектов – недельное тематическое планирование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проблемного обучения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проблемных ситуаций в результате чего ребенок получает 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 – 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Совокупность методов, приемов и средств различных видов искусств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ТСО 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презентаций в образовательной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7569898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8" y="785813"/>
            <a:ext cx="542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714356"/>
            <a:ext cx="66437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Monotype Corsiva" pitchFamily="66" charset="0"/>
              </a:rPr>
              <a:t>Результаты освоения воспитанниками                             образовательной программы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 диагностику по разделу «Речевое развитие» 2014 – 2015 учебном году во второй младшей и средней группе, можно отметить, что в начале учебного года высокий уровень развития отсутствовал, так как у малышей шла адаптация и привыкание к детскому саду. Дети среднего возраста за лето многое подзабыли, многие отдыхали летом или были на домашнем режиме. Уровень развития составил в младшей группе низкий уровень 55,65%, средний уровень – 44,35%, а уровень развития в средней группе составил низкий – 51,78%, средний -48,2%.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99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990000"/>
              </a:solidFill>
              <a:latin typeface="Monotype Corsiva" pitchFamily="66" charset="0"/>
            </a:endParaRPr>
          </a:p>
          <a:p>
            <a:pPr algn="ctr"/>
            <a:endParaRPr lang="ru-RU" sz="24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419533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8344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142977" y="214290"/>
            <a:ext cx="674139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концу учебного года дети пришли с хорошими результатами, потому что малыши уже адаптировались и стали активно заниматься во всех видах детской деятельности: в играх, занятиях, свободной деятельности.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конце года уже все могут рассказать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считалку, небольшое стихотворение, отвечать на вопросы по содержанию произведения, дети уже среднего возраста могут самостоятельно или с небольшой помощью воспитателя рассказать или придумать сказку. 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643042" y="428604"/>
          <a:ext cx="607223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50596248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8344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just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just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just"/>
            <a:r>
              <a:rPr lang="ru-RU" sz="3600" dirty="0" smtClean="0"/>
              <a:t> </a:t>
            </a:r>
          </a:p>
          <a:p>
            <a:pPr algn="just"/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Вывод: чтобы добиться улучшения высокого и среднего уровня развития детей, я считаю, что необходимо больше уделять внимания индивидуальной работе с детьми и тесному контакту с родителями своих воспитанников.</a:t>
            </a:r>
            <a:endParaRPr lang="ru-RU" sz="20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214546" y="2571744"/>
          <a:ext cx="457203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428728" y="357166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Низкий уровень выявил у детей, кто часто болел и не посещал детский сад по каком – либо другим причинам результаты оказались следующими: вторая младшая группа : высокий уровень – 31,36%, средний уровень – 50,0%, низкий – 18,64%.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Средняя группа: высокий уровень – 44,4%, средний уровень – 44,7%, низкий уровень – 10,9%.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14560952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344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90000"/>
                </a:solidFill>
                <a:latin typeface="Book Antiqua" pitchFamily="18" charset="0"/>
              </a:rPr>
              <a:t>Мои достижения</a:t>
            </a:r>
          </a:p>
          <a:p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endParaRPr lang="ru-RU" sz="3600" b="1" i="1" dirty="0" smtClean="0">
              <a:solidFill>
                <a:srgbClr val="990000"/>
              </a:solidFill>
              <a:latin typeface="Book Antiqua" pitchFamily="18" charset="0"/>
            </a:endParaRPr>
          </a:p>
          <a:p>
            <a:pPr algn="ctr"/>
            <a:endParaRPr lang="ru-RU" sz="3600" b="1" i="1" dirty="0">
              <a:solidFill>
                <a:srgbClr val="990000"/>
              </a:solidFill>
              <a:latin typeface="Book Antiqua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071538" y="1285860"/>
          <a:ext cx="3643338" cy="5141680"/>
        </p:xfrm>
        <a:graphic>
          <a:graphicData uri="http://schemas.openxmlformats.org/presentationml/2006/ole">
            <p:oleObj spid="_x0000_s2049" name="Acrobat Document" r:id="rId4" imgW="5668166" imgH="8019048" progId="AcroExch.Document.11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857752" y="1214422"/>
          <a:ext cx="3643338" cy="5145091"/>
        </p:xfrm>
        <a:graphic>
          <a:graphicData uri="http://schemas.openxmlformats.org/presentationml/2006/ole">
            <p:oleObj spid="_x0000_s2051" name="Acrobat Document" r:id="rId5" imgW="5668166" imgH="8019048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90057504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484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2013-01-22T13:14:10Z</dcterms:created>
  <dcterms:modified xsi:type="dcterms:W3CDTF">2015-06-21T13:08:08Z</dcterms:modified>
</cp:coreProperties>
</file>